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0" r:id="rId3"/>
    <p:sldId id="271" r:id="rId4"/>
    <p:sldId id="272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4" r:id="rId19"/>
    <p:sldId id="275" r:id="rId20"/>
    <p:sldId id="276" r:id="rId21"/>
    <p:sldId id="273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CCBFC62-B2A3-4D35-AD6A-402037A9222D}" v="12" dt="2024-12-31T16:20:57.56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E073F3-54E3-0CEF-B5DC-2A41B238FB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0FBB32-2A2D-6674-C74B-73B736CAFD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7BE104-1555-A943-34D4-25F9EA22B4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273C9-7A93-4F7F-9A7A-B12BCD77ABB4}" type="datetimeFigureOut">
              <a:rPr lang="en-IN" smtClean="0"/>
              <a:t>31-12-2024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AB142F-AF29-4FF9-0AC1-608529B53B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214052-2469-DCB1-66B9-DABCAA3043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783AB-19D7-48C8-9A47-E477E948FF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064391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DC87C2-CFF2-4B2C-8296-F35C01334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EEEB2C-1A3F-BEFF-5235-17B9B3FF20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83AA1A-FE13-5A3C-C633-E7E1EF48D7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273C9-7A93-4F7F-9A7A-B12BCD77ABB4}" type="datetimeFigureOut">
              <a:rPr lang="en-IN" smtClean="0"/>
              <a:t>31-12-2024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298CBD-157C-E3E7-2A64-7BB65844C7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03FBA1-2241-5C2B-DE0A-D801687BB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783AB-19D7-48C8-9A47-E477E948FF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492113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A1BB9ED-7BD9-AE54-98E5-48C8BD0DC44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1E42075-C8AC-C9AC-7193-8A03C8A9EB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4ABA3D-D24B-ED54-6462-8CCEF52FD6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273C9-7A93-4F7F-9A7A-B12BCD77ABB4}" type="datetimeFigureOut">
              <a:rPr lang="en-IN" smtClean="0"/>
              <a:t>31-12-2024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33183E-8120-9A6E-37FC-81B4A2018F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FA72E7-97D8-7A8E-08B8-CF9B132052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783AB-19D7-48C8-9A47-E477E948FF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783760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A30AF-9BE7-D0BD-AAEB-E1E462741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EAB386-09A6-64A7-072F-214C455E12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1098F2-2A79-5C03-1059-A361DC72DA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273C9-7A93-4F7F-9A7A-B12BCD77ABB4}" type="datetimeFigureOut">
              <a:rPr lang="en-IN" smtClean="0"/>
              <a:t>31-12-2024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804068-0467-795B-0B49-6ABA7F61F9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775098-0EB3-DA70-6530-2150D95D4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783AB-19D7-48C8-9A47-E477E948FF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768406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2A395-F62C-2128-9B99-6F65309DA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1EF315-0210-4E16-9FFB-8618FBAC68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208586-E76C-4DE1-C317-FE073B3E74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273C9-7A93-4F7F-9A7A-B12BCD77ABB4}" type="datetimeFigureOut">
              <a:rPr lang="en-IN" smtClean="0"/>
              <a:t>31-12-2024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8D7138-5C14-65AF-7BDA-6A44ED9301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31C815-D214-E717-9CF6-E0FB40BBB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783AB-19D7-48C8-9A47-E477E948FF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53092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EB743C-471F-B304-810F-798653A0D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3456F8-6106-30BC-DD47-6CB8926413C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079416-57C9-C4D1-2723-51D2EBE971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24E580-406A-57EC-1ED2-6F9D98D67A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273C9-7A93-4F7F-9A7A-B12BCD77ABB4}" type="datetimeFigureOut">
              <a:rPr lang="en-IN" smtClean="0"/>
              <a:t>31-12-2024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5AFCA5-6AD8-98F5-22D8-44CE48C38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21CCE4-99DD-5D90-881F-C0707A15A3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783AB-19D7-48C8-9A47-E477E948FF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088954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013734-61DF-3CE8-954E-0AD0F8CAE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EF5CA4-1C0E-9769-DA11-447C8E3E40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05C53C-83B1-18D9-3970-680D8ED133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71D85C7-B257-F934-ECF5-9A663BA1AAA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1F4C19D-55BA-FAD4-34B3-B90BFFB1DC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473EA3-BA11-BE82-AB51-EC3EB63321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273C9-7A93-4F7F-9A7A-B12BCD77ABB4}" type="datetimeFigureOut">
              <a:rPr lang="en-IN" smtClean="0"/>
              <a:t>31-12-2024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C6262F0-0CD6-DBF2-EFC2-48CF474D6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9FDAEE-5104-F742-D402-721CF793AD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783AB-19D7-48C8-9A47-E477E948FF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38285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1182B2-291C-E98C-9EE4-E112ADF87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E0348AF-2B25-D5ED-0644-9375757932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273C9-7A93-4F7F-9A7A-B12BCD77ABB4}" type="datetimeFigureOut">
              <a:rPr lang="en-IN" smtClean="0"/>
              <a:t>31-12-2024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74D5B2-FBB3-30C2-3D28-91DB3A4463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F3AC37-4925-6682-C960-3232CAF8D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783AB-19D7-48C8-9A47-E477E948FF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680732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3B085AD-DB42-A254-66B3-359418C315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273C9-7A93-4F7F-9A7A-B12BCD77ABB4}" type="datetimeFigureOut">
              <a:rPr lang="en-IN" smtClean="0"/>
              <a:t>31-12-2024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0F2575A-6055-247A-D8A2-3D319C2EE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644C51-EB00-8926-ACDC-BBD1389553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783AB-19D7-48C8-9A47-E477E948FF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469699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ADE2F-4462-3C35-EE81-C1E001A424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7AB4EF-D467-CB72-C6CB-AE9B9E26A6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DC8B70-2EF3-E7C6-C0F0-F1C0F15153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1E530C-5BA0-8B24-A0D5-42AFA836D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273C9-7A93-4F7F-9A7A-B12BCD77ABB4}" type="datetimeFigureOut">
              <a:rPr lang="en-IN" smtClean="0"/>
              <a:t>31-12-2024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536F83-B535-D693-1E1D-A47648488F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9856D0-5728-B8FD-C219-E684A4F2C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783AB-19D7-48C8-9A47-E477E948FF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971799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AD7A21-CF8C-5A18-394F-FBF2DF2290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8833907-C314-2866-D644-0A491FAADF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7977DA-C9DF-722D-8EF9-CF922F1A0B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56882E-A2B7-1DD5-EBC4-1267647FBE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273C9-7A93-4F7F-9A7A-B12BCD77ABB4}" type="datetimeFigureOut">
              <a:rPr lang="en-IN" smtClean="0"/>
              <a:t>31-12-2024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F2C11D-1A45-5D97-AAA2-0171ED5AA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01CEF5-B04D-9594-F30E-F21F2FD644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783AB-19D7-48C8-9A47-E477E948FF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93675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269A39D-DD9F-6ED1-32FC-3531AA6D91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925528-3E78-9C52-60F4-ECAF5381FA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61DA5E-C9B1-FB80-290C-E4419792AD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7A273C9-7A93-4F7F-9A7A-B12BCD77ABB4}" type="datetimeFigureOut">
              <a:rPr lang="en-IN" smtClean="0"/>
              <a:t>31-12-2024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C6CCBB-B5B2-EE39-0F22-15740B4D25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4E010A-003A-EA2F-3423-34D849F017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02783AB-19D7-48C8-9A47-E477E948FF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193366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credit card and graphs&#10;&#10;Description automatically generated">
            <a:extLst>
              <a:ext uri="{FF2B5EF4-FFF2-40B4-BE49-F238E27FC236}">
                <a16:creationId xmlns:a16="http://schemas.microsoft.com/office/drawing/2014/main" id="{91C0F7F0-C9E3-0434-51C8-50B1F0AAB20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683" b="16067"/>
          <a:stretch/>
        </p:blipFill>
        <p:spPr>
          <a:xfrm>
            <a:off x="20" y="39757"/>
            <a:ext cx="12191980" cy="6857999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63D4ADB3-785D-B330-B490-DC8585F088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19315" y="3287617"/>
            <a:ext cx="9595945" cy="1253423"/>
          </a:xfrm>
        </p:spPr>
        <p:txBody>
          <a:bodyPr>
            <a:normAutofit/>
          </a:bodyPr>
          <a:lstStyle/>
          <a:p>
            <a:r>
              <a:rPr lang="en-IN" sz="5400" b="1" dirty="0">
                <a:solidFill>
                  <a:srgbClr val="FFFF99"/>
                </a:solidFill>
              </a:rPr>
              <a:t>Credit Card Sales Analysis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4A888DFD-1129-8426-1CEF-9691EA51DDC5}"/>
              </a:ext>
            </a:extLst>
          </p:cNvPr>
          <p:cNvSpPr txBox="1">
            <a:spLocks/>
          </p:cNvSpPr>
          <p:nvPr/>
        </p:nvSpPr>
        <p:spPr>
          <a:xfrm>
            <a:off x="1376853" y="2392322"/>
            <a:ext cx="9595945" cy="12534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4400" b="1" dirty="0" err="1">
                <a:solidFill>
                  <a:srgbClr val="FFFF99"/>
                </a:solidFill>
              </a:rPr>
              <a:t>Wel</a:t>
            </a:r>
            <a:r>
              <a:rPr lang="en-IN" sz="4400" b="1" dirty="0">
                <a:solidFill>
                  <a:srgbClr val="FFFF99"/>
                </a:solidFill>
              </a:rPr>
              <a:t>- Come</a:t>
            </a:r>
          </a:p>
        </p:txBody>
      </p:sp>
    </p:spTree>
    <p:extLst>
      <p:ext uri="{BB962C8B-B14F-4D97-AF65-F5344CB8AC3E}">
        <p14:creationId xmlns:p14="http://schemas.microsoft.com/office/powerpoint/2010/main" val="18538133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671C66-07CC-EC7F-066D-176D3DB2F5F2}"/>
              </a:ext>
            </a:extLst>
          </p:cNvPr>
          <p:cNvSpPr/>
          <p:nvPr/>
        </p:nvSpPr>
        <p:spPr>
          <a:xfrm>
            <a:off x="9336808" y="3313408"/>
            <a:ext cx="1550506" cy="72825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DC7711-6073-20DB-ABB9-96E7D0A71547}"/>
              </a:ext>
            </a:extLst>
          </p:cNvPr>
          <p:cNvSpPr/>
          <p:nvPr/>
        </p:nvSpPr>
        <p:spPr>
          <a:xfrm>
            <a:off x="2922103" y="1361660"/>
            <a:ext cx="1464347" cy="51689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0CE9DDB-16AC-7A2A-CE02-B690F91C3BF2}"/>
              </a:ext>
            </a:extLst>
          </p:cNvPr>
          <p:cNvSpPr/>
          <p:nvPr/>
        </p:nvSpPr>
        <p:spPr>
          <a:xfrm>
            <a:off x="838200" y="271668"/>
            <a:ext cx="10515600" cy="6927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6862F7-FA0F-5426-3502-919C9F33B6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374"/>
            <a:ext cx="10515600" cy="1325563"/>
          </a:xfrm>
          <a:noFill/>
        </p:spPr>
        <p:txBody>
          <a:bodyPr>
            <a:normAutofit/>
          </a:bodyPr>
          <a:lstStyle/>
          <a:p>
            <a:r>
              <a:rPr lang="en-US" sz="2000" dirty="0"/>
              <a:t>QUESTION 5: Identify customers whose CUSTOMER_SATISFACTION_SCORE is below 3 and whose income is below the average income of all customers</a:t>
            </a:r>
            <a:endParaRPr lang="en-IN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B05101-6411-6050-212B-30953459A0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68759"/>
            <a:ext cx="10049114" cy="11165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5BB3131-BCBA-45B7-6300-B0E6E840CF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2068" y="4178454"/>
            <a:ext cx="1562235" cy="2339543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BB40C1E6-747D-C34E-0FAF-DF31E8DACE3F}"/>
              </a:ext>
            </a:extLst>
          </p:cNvPr>
          <p:cNvSpPr txBox="1">
            <a:spLocks/>
          </p:cNvSpPr>
          <p:nvPr/>
        </p:nvSpPr>
        <p:spPr>
          <a:xfrm>
            <a:off x="3038061" y="1122904"/>
            <a:ext cx="1842052" cy="10148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2000" dirty="0"/>
              <a:t>SQL Query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36BABEB-321F-67AB-91E2-BF4D4B062B99}"/>
              </a:ext>
            </a:extLst>
          </p:cNvPr>
          <p:cNvSpPr txBox="1">
            <a:spLocks/>
          </p:cNvSpPr>
          <p:nvPr/>
        </p:nvSpPr>
        <p:spPr>
          <a:xfrm>
            <a:off x="9595226" y="3185327"/>
            <a:ext cx="1842052" cy="10148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2000" dirty="0"/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42586526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C6C2333-4D8F-E185-434E-BB4201E6FE80}"/>
              </a:ext>
            </a:extLst>
          </p:cNvPr>
          <p:cNvSpPr/>
          <p:nvPr/>
        </p:nvSpPr>
        <p:spPr>
          <a:xfrm>
            <a:off x="6326960" y="3931504"/>
            <a:ext cx="1550506" cy="5491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4C6C1C9-82CA-0E25-D9A4-0D0ED1C18E00}"/>
              </a:ext>
            </a:extLst>
          </p:cNvPr>
          <p:cNvSpPr/>
          <p:nvPr/>
        </p:nvSpPr>
        <p:spPr>
          <a:xfrm>
            <a:off x="2435085" y="1313985"/>
            <a:ext cx="1464347" cy="51689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E0ECF59-E5CD-6F4A-A36C-8B653E667359}"/>
              </a:ext>
            </a:extLst>
          </p:cNvPr>
          <p:cNvSpPr/>
          <p:nvPr/>
        </p:nvSpPr>
        <p:spPr>
          <a:xfrm>
            <a:off x="766142" y="213999"/>
            <a:ext cx="9926132" cy="7873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68DF71-22E0-EF99-33F1-76E078EF7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0758" y="32411"/>
            <a:ext cx="10515600" cy="1325563"/>
          </a:xfrm>
        </p:spPr>
        <p:txBody>
          <a:bodyPr>
            <a:normAutofit/>
          </a:bodyPr>
          <a:lstStyle/>
          <a:p>
            <a:r>
              <a:rPr lang="en-US" sz="2000" dirty="0"/>
              <a:t>QUESTION 6 :Calculate the rolling average of Avg Utilization Ratio over the past 3 weeks for each customer</a:t>
            </a:r>
            <a:endParaRPr lang="en-IN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17F64C-8D26-57A7-00F5-4F55972D80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210" y="1929634"/>
            <a:ext cx="10902148" cy="18021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5817AD5-7FAD-391F-CE03-852DFF9C687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25697"/>
          <a:stretch/>
        </p:blipFill>
        <p:spPr>
          <a:xfrm>
            <a:off x="5884933" y="4621722"/>
            <a:ext cx="2936752" cy="1967882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A4A548B4-1FCC-AEEF-A14D-5F5A3B8A28C0}"/>
              </a:ext>
            </a:extLst>
          </p:cNvPr>
          <p:cNvSpPr txBox="1">
            <a:spLocks/>
          </p:cNvSpPr>
          <p:nvPr/>
        </p:nvSpPr>
        <p:spPr>
          <a:xfrm>
            <a:off x="2551043" y="1075229"/>
            <a:ext cx="1842052" cy="10148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2000" dirty="0"/>
              <a:t>SQL Query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C1E46C1-288E-1433-174A-9364B5DB831D}"/>
              </a:ext>
            </a:extLst>
          </p:cNvPr>
          <p:cNvSpPr txBox="1">
            <a:spLocks/>
          </p:cNvSpPr>
          <p:nvPr/>
        </p:nvSpPr>
        <p:spPr>
          <a:xfrm>
            <a:off x="6559826" y="3698673"/>
            <a:ext cx="1842052" cy="10148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2000" dirty="0"/>
              <a:t>Output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0940A1C-474F-31A5-DDFE-D1E3847A6DAD}"/>
              </a:ext>
            </a:extLst>
          </p:cNvPr>
          <p:cNvSpPr/>
          <p:nvPr/>
        </p:nvSpPr>
        <p:spPr>
          <a:xfrm>
            <a:off x="374209" y="1891250"/>
            <a:ext cx="10902147" cy="18405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798A268-37B7-595C-36EB-CD3DAC672A83}"/>
              </a:ext>
            </a:extLst>
          </p:cNvPr>
          <p:cNvSpPr/>
          <p:nvPr/>
        </p:nvSpPr>
        <p:spPr>
          <a:xfrm>
            <a:off x="5884933" y="4621720"/>
            <a:ext cx="2936752" cy="196788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043780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7BC603E-2544-4A6A-4B07-8461B4CC9B71}"/>
              </a:ext>
            </a:extLst>
          </p:cNvPr>
          <p:cNvSpPr/>
          <p:nvPr/>
        </p:nvSpPr>
        <p:spPr>
          <a:xfrm>
            <a:off x="8858419" y="3410741"/>
            <a:ext cx="1550506" cy="72825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8AB4C32-23D3-3289-CF0D-5F2BDEAF0E38}"/>
              </a:ext>
            </a:extLst>
          </p:cNvPr>
          <p:cNvSpPr/>
          <p:nvPr/>
        </p:nvSpPr>
        <p:spPr>
          <a:xfrm>
            <a:off x="1580321" y="2415150"/>
            <a:ext cx="1464347" cy="51689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AB9C021-93DA-AACD-C29E-32B9B41C7805}"/>
              </a:ext>
            </a:extLst>
          </p:cNvPr>
          <p:cNvSpPr/>
          <p:nvPr/>
        </p:nvSpPr>
        <p:spPr>
          <a:xfrm>
            <a:off x="848147" y="479861"/>
            <a:ext cx="10505653" cy="10896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423BE9-F229-9B16-4F5B-452A0DED6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000" dirty="0"/>
              <a:t>Question 7 : </a:t>
            </a:r>
            <a:r>
              <a:rPr lang="en-US" sz="2000" dirty="0"/>
              <a:t> "Identify customers who have low credit card utilization (below 30%), have at least one delinquent account, and have activated their credit card in the last 30 days  and find average credit limit for this customers</a:t>
            </a:r>
            <a:endParaRPr lang="en-IN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B2F5F0-3F2F-C4B5-7730-3E3738D8C6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062419"/>
            <a:ext cx="4292985" cy="33157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E93D5DC-25B8-6CEE-A1A1-43B10038CB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6069" y="4297478"/>
            <a:ext cx="1770478" cy="845601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7A9C28C1-FC52-FA29-7622-6EA4ABA63BCC}"/>
              </a:ext>
            </a:extLst>
          </p:cNvPr>
          <p:cNvSpPr txBox="1">
            <a:spLocks/>
          </p:cNvSpPr>
          <p:nvPr/>
        </p:nvSpPr>
        <p:spPr>
          <a:xfrm>
            <a:off x="1696279" y="2176394"/>
            <a:ext cx="1842052" cy="10148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2000" dirty="0"/>
              <a:t>SQL Query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3890C23-2967-10B7-3FBB-AAD6E28753BF}"/>
              </a:ext>
            </a:extLst>
          </p:cNvPr>
          <p:cNvSpPr txBox="1">
            <a:spLocks/>
          </p:cNvSpPr>
          <p:nvPr/>
        </p:nvSpPr>
        <p:spPr>
          <a:xfrm>
            <a:off x="9116837" y="3282660"/>
            <a:ext cx="1842052" cy="10148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2000" dirty="0"/>
              <a:t>Output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E1FD235-988F-C024-2BBD-7B10D11B938D}"/>
              </a:ext>
            </a:extLst>
          </p:cNvPr>
          <p:cNvSpPr/>
          <p:nvPr/>
        </p:nvSpPr>
        <p:spPr>
          <a:xfrm>
            <a:off x="834898" y="3062420"/>
            <a:ext cx="4292986" cy="331571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0EC351A-0125-A59C-F9DD-6F2731AE3BF5}"/>
              </a:ext>
            </a:extLst>
          </p:cNvPr>
          <p:cNvSpPr/>
          <p:nvPr/>
        </p:nvSpPr>
        <p:spPr>
          <a:xfrm>
            <a:off x="8806066" y="4297478"/>
            <a:ext cx="1770479" cy="8456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693149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84AA3A6-A3DB-9B05-0F16-F7BE1AE323B8}"/>
              </a:ext>
            </a:extLst>
          </p:cNvPr>
          <p:cNvSpPr/>
          <p:nvPr/>
        </p:nvSpPr>
        <p:spPr>
          <a:xfrm>
            <a:off x="490799" y="441773"/>
            <a:ext cx="10336227" cy="10093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CE1136B-A9D5-3FCF-36F4-D90A27C6A7C6}"/>
              </a:ext>
            </a:extLst>
          </p:cNvPr>
          <p:cNvSpPr/>
          <p:nvPr/>
        </p:nvSpPr>
        <p:spPr>
          <a:xfrm>
            <a:off x="8726556" y="2296075"/>
            <a:ext cx="1550506" cy="72825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6F2A4AA-A761-8ACC-3B10-7AE2E3103E9B}"/>
              </a:ext>
            </a:extLst>
          </p:cNvPr>
          <p:cNvSpPr/>
          <p:nvPr/>
        </p:nvSpPr>
        <p:spPr>
          <a:xfrm>
            <a:off x="2136912" y="2298495"/>
            <a:ext cx="1464347" cy="51689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2DC3CF-52BE-F177-245B-59D6A58CD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000" dirty="0"/>
              <a:t>Question 8 : </a:t>
            </a:r>
            <a:r>
              <a:rPr lang="en-US" sz="2000" dirty="0"/>
              <a:t>Identify customers with significant transaction amounts who also have delinquent accounts.</a:t>
            </a:r>
            <a:endParaRPr lang="en-IN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71153D-3893-BD12-72BF-10CA9E3FC9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453" y="3024331"/>
            <a:ext cx="5958736" cy="339189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A657DBE-58FB-C73D-1E58-C16BCB2F595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23539"/>
          <a:stretch/>
        </p:blipFill>
        <p:spPr>
          <a:xfrm>
            <a:off x="8280240" y="3236106"/>
            <a:ext cx="2294995" cy="339189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754002CC-1AA4-F943-6642-9A312B576D27}"/>
              </a:ext>
            </a:extLst>
          </p:cNvPr>
          <p:cNvSpPr txBox="1">
            <a:spLocks/>
          </p:cNvSpPr>
          <p:nvPr/>
        </p:nvSpPr>
        <p:spPr>
          <a:xfrm>
            <a:off x="2252870" y="2059739"/>
            <a:ext cx="1842052" cy="10148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2000" dirty="0"/>
              <a:t>SQL Query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B91E1EF-C737-81A0-D0BA-25C61EE38A8B}"/>
              </a:ext>
            </a:extLst>
          </p:cNvPr>
          <p:cNvSpPr txBox="1">
            <a:spLocks/>
          </p:cNvSpPr>
          <p:nvPr/>
        </p:nvSpPr>
        <p:spPr>
          <a:xfrm>
            <a:off x="8984974" y="2167994"/>
            <a:ext cx="1842052" cy="10148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2000" dirty="0"/>
              <a:t>Output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A433AEB-AE21-B9B3-7712-7AC7F84A65BE}"/>
              </a:ext>
            </a:extLst>
          </p:cNvPr>
          <p:cNvSpPr/>
          <p:nvPr/>
        </p:nvSpPr>
        <p:spPr>
          <a:xfrm>
            <a:off x="490800" y="3031455"/>
            <a:ext cx="6018390" cy="338477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2B9891A-EA2A-8870-0A1D-94CC43533219}"/>
              </a:ext>
            </a:extLst>
          </p:cNvPr>
          <p:cNvSpPr/>
          <p:nvPr/>
        </p:nvSpPr>
        <p:spPr>
          <a:xfrm>
            <a:off x="8280240" y="3236105"/>
            <a:ext cx="2294995" cy="34451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168509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18837A6-30E6-17A4-1A20-9026BFBCBCA2}"/>
              </a:ext>
            </a:extLst>
          </p:cNvPr>
          <p:cNvSpPr/>
          <p:nvPr/>
        </p:nvSpPr>
        <p:spPr>
          <a:xfrm>
            <a:off x="8855765" y="1873157"/>
            <a:ext cx="1550506" cy="72825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6F15379-D7B8-8422-FBC4-73605E59C8E4}"/>
              </a:ext>
            </a:extLst>
          </p:cNvPr>
          <p:cNvSpPr/>
          <p:nvPr/>
        </p:nvSpPr>
        <p:spPr>
          <a:xfrm>
            <a:off x="2534477" y="1679801"/>
            <a:ext cx="1464347" cy="51689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48D7918-84AC-0086-6DD6-98AAAEB12210}"/>
              </a:ext>
            </a:extLst>
          </p:cNvPr>
          <p:cNvSpPr/>
          <p:nvPr/>
        </p:nvSpPr>
        <p:spPr>
          <a:xfrm>
            <a:off x="685883" y="275518"/>
            <a:ext cx="10426757" cy="7879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933384-5546-E7B9-7416-B08724057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1586"/>
            <a:ext cx="10515600" cy="1325563"/>
          </a:xfrm>
        </p:spPr>
        <p:txBody>
          <a:bodyPr>
            <a:normAutofit/>
          </a:bodyPr>
          <a:lstStyle/>
          <a:p>
            <a:r>
              <a:rPr lang="en-IN" sz="2000" dirty="0"/>
              <a:t>Question 9 : </a:t>
            </a:r>
            <a:r>
              <a:rPr lang="en-US" sz="2000" dirty="0"/>
              <a:t>calculate the total interest earned by customers whose acquisition cost is above the median value</a:t>
            </a:r>
            <a:endParaRPr lang="en-IN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1F46EB-57E7-0B63-AF5A-1AFD4214AD6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8520"/>
          <a:stretch/>
        </p:blipFill>
        <p:spPr>
          <a:xfrm>
            <a:off x="685883" y="2308466"/>
            <a:ext cx="6401355" cy="41619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588EEBE-67F7-1AB0-8E00-DA90F6D2DF8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2624"/>
          <a:stretch/>
        </p:blipFill>
        <p:spPr>
          <a:xfrm>
            <a:off x="8666408" y="3070444"/>
            <a:ext cx="2137427" cy="282726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299C0EBE-5C7F-9D39-B154-797F3C15B0A6}"/>
              </a:ext>
            </a:extLst>
          </p:cNvPr>
          <p:cNvSpPr txBox="1">
            <a:spLocks/>
          </p:cNvSpPr>
          <p:nvPr/>
        </p:nvSpPr>
        <p:spPr>
          <a:xfrm>
            <a:off x="2650435" y="1441045"/>
            <a:ext cx="1842052" cy="10148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2000" dirty="0"/>
              <a:t>SQL Query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0B22AAE-0E1F-250F-7D18-86718157B842}"/>
              </a:ext>
            </a:extLst>
          </p:cNvPr>
          <p:cNvSpPr txBox="1">
            <a:spLocks/>
          </p:cNvSpPr>
          <p:nvPr/>
        </p:nvSpPr>
        <p:spPr>
          <a:xfrm>
            <a:off x="9114183" y="1745076"/>
            <a:ext cx="1842052" cy="10148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2000" dirty="0"/>
              <a:t>Output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B887565-B4BD-E06B-ABD5-D8C6E3269252}"/>
              </a:ext>
            </a:extLst>
          </p:cNvPr>
          <p:cNvSpPr/>
          <p:nvPr/>
        </p:nvSpPr>
        <p:spPr>
          <a:xfrm>
            <a:off x="8666408" y="3070443"/>
            <a:ext cx="2137426" cy="28272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AF841A6-EA4B-DE92-9B67-BE78AFEF0414}"/>
              </a:ext>
            </a:extLst>
          </p:cNvPr>
          <p:cNvSpPr/>
          <p:nvPr/>
        </p:nvSpPr>
        <p:spPr>
          <a:xfrm>
            <a:off x="685883" y="2308465"/>
            <a:ext cx="6401355" cy="416190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563024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98A82E0-1B72-0A70-17BC-8C82D19BEB7C}"/>
              </a:ext>
            </a:extLst>
          </p:cNvPr>
          <p:cNvSpPr/>
          <p:nvPr/>
        </p:nvSpPr>
        <p:spPr>
          <a:xfrm>
            <a:off x="9322904" y="2932043"/>
            <a:ext cx="1550506" cy="72825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4D78DA7-B3AB-060E-D1FB-93BD0B8BCC7C}"/>
              </a:ext>
            </a:extLst>
          </p:cNvPr>
          <p:cNvSpPr/>
          <p:nvPr/>
        </p:nvSpPr>
        <p:spPr>
          <a:xfrm>
            <a:off x="1570381" y="1493809"/>
            <a:ext cx="1464347" cy="51689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3BB0F2E-D390-18A5-6403-976FA3E74331}"/>
              </a:ext>
            </a:extLst>
          </p:cNvPr>
          <p:cNvSpPr/>
          <p:nvPr/>
        </p:nvSpPr>
        <p:spPr>
          <a:xfrm>
            <a:off x="520625" y="286779"/>
            <a:ext cx="8613435" cy="81532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52B4BB-C043-291D-8D03-36AA40E38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18" y="58101"/>
            <a:ext cx="10515600" cy="1325563"/>
          </a:xfrm>
        </p:spPr>
        <p:txBody>
          <a:bodyPr>
            <a:normAutofit/>
          </a:bodyPr>
          <a:lstStyle/>
          <a:p>
            <a:r>
              <a:rPr lang="en-IN" sz="2000" dirty="0"/>
              <a:t>Question 10 : </a:t>
            </a:r>
            <a:r>
              <a:rPr lang="en-US" sz="2000" dirty="0"/>
              <a:t>Identify the percentage of delinquent accounts in each quarter</a:t>
            </a:r>
            <a:endParaRPr lang="en-IN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025C72-58DA-FB17-8FB9-903776A5D1B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90818" y="2137722"/>
            <a:ext cx="6149873" cy="44334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CBD47D8-B996-09B7-96D7-79891E628B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7677" y="3773603"/>
            <a:ext cx="3063505" cy="1280271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EBD46C7E-37E0-3FEB-04C4-388C91DD9136}"/>
              </a:ext>
            </a:extLst>
          </p:cNvPr>
          <p:cNvSpPr txBox="1">
            <a:spLocks/>
          </p:cNvSpPr>
          <p:nvPr/>
        </p:nvSpPr>
        <p:spPr>
          <a:xfrm>
            <a:off x="1686339" y="1255053"/>
            <a:ext cx="1842052" cy="10148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2000" dirty="0"/>
              <a:t>SQL Query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142CA19-0E9A-405A-3C6E-C55F20F1E9BD}"/>
              </a:ext>
            </a:extLst>
          </p:cNvPr>
          <p:cNvSpPr txBox="1">
            <a:spLocks/>
          </p:cNvSpPr>
          <p:nvPr/>
        </p:nvSpPr>
        <p:spPr>
          <a:xfrm>
            <a:off x="9581322" y="2803962"/>
            <a:ext cx="1842052" cy="10148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2000" dirty="0"/>
              <a:t>Output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B90AC9A-497F-DDF1-05A8-3597D9E428FD}"/>
              </a:ext>
            </a:extLst>
          </p:cNvPr>
          <p:cNvSpPr/>
          <p:nvPr/>
        </p:nvSpPr>
        <p:spPr>
          <a:xfrm>
            <a:off x="8418922" y="3788380"/>
            <a:ext cx="3082260" cy="12654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A730DD0-91B7-D215-C691-AEEF1AC4BAB0}"/>
              </a:ext>
            </a:extLst>
          </p:cNvPr>
          <p:cNvSpPr/>
          <p:nvPr/>
        </p:nvSpPr>
        <p:spPr>
          <a:xfrm>
            <a:off x="690818" y="2137722"/>
            <a:ext cx="6149873" cy="44334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482383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5E8B552-E233-8742-0223-E6984ECA0346}"/>
              </a:ext>
            </a:extLst>
          </p:cNvPr>
          <p:cNvSpPr/>
          <p:nvPr/>
        </p:nvSpPr>
        <p:spPr>
          <a:xfrm>
            <a:off x="8576434" y="3780724"/>
            <a:ext cx="1550506" cy="72825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1F1C0DF-CCDD-B784-3135-C08DC3A4C1D6}"/>
              </a:ext>
            </a:extLst>
          </p:cNvPr>
          <p:cNvSpPr/>
          <p:nvPr/>
        </p:nvSpPr>
        <p:spPr>
          <a:xfrm>
            <a:off x="1103242" y="2196343"/>
            <a:ext cx="1464347" cy="51689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B6BCF63-AE4E-3A59-0C0C-3954B8F3D5AC}"/>
              </a:ext>
            </a:extLst>
          </p:cNvPr>
          <p:cNvSpPr/>
          <p:nvPr/>
        </p:nvSpPr>
        <p:spPr>
          <a:xfrm>
            <a:off x="526229" y="526957"/>
            <a:ext cx="10150675" cy="10036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9EEB56-2862-E36F-65CE-103E3C00CA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000" dirty="0"/>
              <a:t>Question 11 :  </a:t>
            </a:r>
            <a:r>
              <a:rPr lang="en-US" sz="2000" dirty="0"/>
              <a:t>For each Card Category, calculate the delinquency rate (number of delinquent accounts divided by total accounts). </a:t>
            </a:r>
            <a:endParaRPr lang="en-IN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E7148D-2094-2B01-D472-0A72D8F737F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4938"/>
          <a:stretch/>
        </p:blipFill>
        <p:spPr>
          <a:xfrm>
            <a:off x="435212" y="2820251"/>
            <a:ext cx="7624179" cy="15754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1BD9E89-4A40-B221-2468-EC8E9B5F86E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9479"/>
          <a:stretch/>
        </p:blipFill>
        <p:spPr>
          <a:xfrm>
            <a:off x="7224665" y="4656592"/>
            <a:ext cx="4344483" cy="1807413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57DA1E43-26C8-3F4C-60C7-B94C62E63D90}"/>
              </a:ext>
            </a:extLst>
          </p:cNvPr>
          <p:cNvSpPr txBox="1">
            <a:spLocks/>
          </p:cNvSpPr>
          <p:nvPr/>
        </p:nvSpPr>
        <p:spPr>
          <a:xfrm>
            <a:off x="1219200" y="1957587"/>
            <a:ext cx="1842052" cy="10148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2000" dirty="0"/>
              <a:t>SQL Query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69964C2-EBF0-026C-D640-688D65D30697}"/>
              </a:ext>
            </a:extLst>
          </p:cNvPr>
          <p:cNvSpPr txBox="1">
            <a:spLocks/>
          </p:cNvSpPr>
          <p:nvPr/>
        </p:nvSpPr>
        <p:spPr>
          <a:xfrm>
            <a:off x="8834852" y="3652643"/>
            <a:ext cx="1842052" cy="10148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2000" dirty="0"/>
              <a:t>Output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8F250A-0B17-9EC0-F8FF-8B114A7C8E0E}"/>
              </a:ext>
            </a:extLst>
          </p:cNvPr>
          <p:cNvSpPr/>
          <p:nvPr/>
        </p:nvSpPr>
        <p:spPr>
          <a:xfrm>
            <a:off x="429648" y="2827602"/>
            <a:ext cx="7624179" cy="157543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BE6F651-73AA-1ABF-A986-240FB3D0065F}"/>
              </a:ext>
            </a:extLst>
          </p:cNvPr>
          <p:cNvSpPr/>
          <p:nvPr/>
        </p:nvSpPr>
        <p:spPr>
          <a:xfrm>
            <a:off x="7224665" y="4667461"/>
            <a:ext cx="4344483" cy="17965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844415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868DDFA-F1DE-62DB-39CE-71F549381715}"/>
              </a:ext>
            </a:extLst>
          </p:cNvPr>
          <p:cNvSpPr/>
          <p:nvPr/>
        </p:nvSpPr>
        <p:spPr>
          <a:xfrm>
            <a:off x="8478077" y="2047461"/>
            <a:ext cx="1550506" cy="72825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EB26B1D-BB33-E7DB-5794-DCB88CA1D287}"/>
              </a:ext>
            </a:extLst>
          </p:cNvPr>
          <p:cNvSpPr/>
          <p:nvPr/>
        </p:nvSpPr>
        <p:spPr>
          <a:xfrm>
            <a:off x="2027581" y="1098105"/>
            <a:ext cx="1464347" cy="51689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BEEA328-A73F-0DB2-1E0C-7096B4653F17}"/>
              </a:ext>
            </a:extLst>
          </p:cNvPr>
          <p:cNvSpPr/>
          <p:nvPr/>
        </p:nvSpPr>
        <p:spPr>
          <a:xfrm>
            <a:off x="485010" y="99391"/>
            <a:ext cx="10646816" cy="7599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9D4361-55D1-CDA9-9030-6A20879F27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9878" y="-145620"/>
            <a:ext cx="10515600" cy="1325563"/>
          </a:xfrm>
        </p:spPr>
        <p:txBody>
          <a:bodyPr>
            <a:normAutofit/>
          </a:bodyPr>
          <a:lstStyle/>
          <a:p>
            <a:r>
              <a:rPr lang="en-IN" sz="2000" dirty="0"/>
              <a:t>Question 12 : </a:t>
            </a:r>
            <a:r>
              <a:rPr lang="en-US" sz="2000" dirty="0"/>
              <a:t>Identify customers who have a high credit limit but low transaction volume, and calculate the total interest earned for this segment.</a:t>
            </a:r>
            <a:endParaRPr lang="en-IN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BDB9CB-425E-98F6-E11B-ADDFFD8367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205" y="1853754"/>
            <a:ext cx="5110720" cy="47443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15F1CE5-8C27-6904-0511-C13116E4D5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9917" y="3101794"/>
            <a:ext cx="5069662" cy="268201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FEEF9B9A-C162-B68F-C1C2-D3DBF791A5B6}"/>
              </a:ext>
            </a:extLst>
          </p:cNvPr>
          <p:cNvSpPr txBox="1">
            <a:spLocks/>
          </p:cNvSpPr>
          <p:nvPr/>
        </p:nvSpPr>
        <p:spPr>
          <a:xfrm>
            <a:off x="2143539" y="859349"/>
            <a:ext cx="1842052" cy="10148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2000" dirty="0"/>
              <a:t>SQL Query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402092C-BB45-F3D5-D5C5-C663589252AF}"/>
              </a:ext>
            </a:extLst>
          </p:cNvPr>
          <p:cNvSpPr txBox="1">
            <a:spLocks/>
          </p:cNvSpPr>
          <p:nvPr/>
        </p:nvSpPr>
        <p:spPr>
          <a:xfrm>
            <a:off x="8736495" y="1979014"/>
            <a:ext cx="1842052" cy="10148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2000" dirty="0"/>
              <a:t>Output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C32EF1B-A768-6001-2E58-9C80CDCA91C0}"/>
              </a:ext>
            </a:extLst>
          </p:cNvPr>
          <p:cNvSpPr/>
          <p:nvPr/>
        </p:nvSpPr>
        <p:spPr>
          <a:xfrm>
            <a:off x="6659917" y="3101794"/>
            <a:ext cx="5110720" cy="268201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D5DE02E-244B-890C-C102-7A425253D971}"/>
              </a:ext>
            </a:extLst>
          </p:cNvPr>
          <p:cNvSpPr/>
          <p:nvPr/>
        </p:nvSpPr>
        <p:spPr>
          <a:xfrm>
            <a:off x="485009" y="1853754"/>
            <a:ext cx="5134915" cy="47443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814222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DB663C-2148-3A6F-8715-A29891795D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816" y="365125"/>
            <a:ext cx="12057184" cy="1149043"/>
          </a:xfrm>
          <a:solidFill>
            <a:schemeClr val="bg1"/>
          </a:solidFill>
        </p:spPr>
        <p:txBody>
          <a:bodyPr/>
          <a:lstStyle/>
          <a:p>
            <a:pPr algn="ctr"/>
            <a:r>
              <a:rPr lang="en-IN" dirty="0"/>
              <a:t>INSIGHTS 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2E21F877-E5A8-A352-0513-D5721F96A7E9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34816" y="1731532"/>
            <a:ext cx="12057184" cy="452431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1 .Gender and Marital Status Distribution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   A) Female clients outnumber male clients in both married (2953 females vs. 2175 males) and single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       (2516 females vs. 1720 males) categories.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  </a:t>
            </a:r>
            <a:r>
              <a:rPr lang="en-US" altLang="en-US" sz="1600" dirty="0">
                <a:latin typeface="Arial" panose="020B0604020202020204" pitchFamily="34" charset="0"/>
              </a:rPr>
              <a:t>B)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"Unknown" marital status is a relatively small category, with 411 females and 333 males, indicating a manageable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     group for further analysis or clarification.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2. Card Categories and Financial Metrics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  A) Blue cards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generate the highest total fee of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$2,685,635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with an average credit limit of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$7,285.66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indicating strong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       utilization despite a moderate credit limit.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  B) Platinum cards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have the lowest total fee of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$20,665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but a significantly higher average credit limit of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$16,455.13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US" altLang="en-US" sz="1600" dirty="0">
                <a:latin typeface="Arial" panose="020B0604020202020204" pitchFamily="34" charset="0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      suggesting a more exclusive cardholder base with potentially lower transaction volumes.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  C)Silver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and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Gold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cards fall in between with Silver having a higher average credit limit ($23,391.64) than Gold ($21,857.84),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       but lower fees compared to Blue.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3.Credit Utilization and Risk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    Clients with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high utilization ratios (above 0.9)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are at risk of overleveraging their credit, which can lead to financial strain or</a:t>
            </a:r>
          </a:p>
          <a:p>
            <a:pPr marL="0" indent="0" algn="just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600" dirty="0">
                <a:latin typeface="Arial" panose="020B0604020202020204" pitchFamily="34" charset="0"/>
              </a:rPr>
              <a:t>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defaults. Monitoring these clients can help in mitigating potential credit risks.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92001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718237A5-8187-54E8-FC40-3DB75FF577FF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56173" y="256192"/>
            <a:ext cx="11279653" cy="646330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4. Top Cardholders by Transaction Volume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	Platinum cardholders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consistently dominate the top 5 spots for highest transaction amounts across    	all quarters, with the highest transactions peaking at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$18,484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in Q3.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5. Customer Satisfaction and Income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	The analysis shows a significant portion of customers with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low satisfaction scores (below 3)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and 	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income below the average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suggesting a potential area for improvement in customer experience 	and targeted marketing campaigns to improve engagement.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6 .Credit Utilization Trends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	The rolling average of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credit utilization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reveals diverse client behaviors, from consistent low 	utilization to periodic spikes. This indicates that some clients may be prone to increased spending 	during specific periods, offering opportunities for targeted interventions.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7. Activated Customers with Low Utilization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	Customers with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low utilization (&lt;0.3)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and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delinquent accounts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have an average credit limit of 	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$11,527.03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suggesting that despite under-utilization, these clients are at risk of delinquency and 	need closer monitoring.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8. High-Spending Delinquent Clients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	Clients who fall in the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top 10% of transaction volumes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but also have delinquent accounts require 	special attention. These clients may present a higher risk due to the combination of high spending 	and delinquency, warranting deeper analysis of their credit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behavio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92335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C4A4F80-C323-207F-FEE2-332C2DABE0A5}"/>
              </a:ext>
            </a:extLst>
          </p:cNvPr>
          <p:cNvSpPr/>
          <p:nvPr/>
        </p:nvSpPr>
        <p:spPr>
          <a:xfrm>
            <a:off x="704333" y="502418"/>
            <a:ext cx="9344020" cy="107014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947E579-02F9-8FA6-5646-A6BDF5A990D9}"/>
              </a:ext>
            </a:extLst>
          </p:cNvPr>
          <p:cNvSpPr/>
          <p:nvPr/>
        </p:nvSpPr>
        <p:spPr>
          <a:xfrm>
            <a:off x="704332" y="2375128"/>
            <a:ext cx="9344020" cy="29103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044B5B-EA23-4E01-5400-71FB1EF31C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873" y="679890"/>
            <a:ext cx="4220818" cy="845931"/>
          </a:xfrm>
        </p:spPr>
        <p:txBody>
          <a:bodyPr/>
          <a:lstStyle/>
          <a:p>
            <a:r>
              <a:rPr lang="en-IN" dirty="0"/>
              <a:t>Project Overview 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69BCE6E5-50DE-AAF9-B5EA-022E775F8768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921754" y="2375128"/>
            <a:ext cx="10348491" cy="25853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1. The analysis examines customer behavior across credit card categories,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focusing on utilization ratios and transaction volumes.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2. It identifies customers with high utilization ratios and ranks the top customers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by total transaction amounts each quarter.</a:t>
            </a:r>
            <a:endParaRPr lang="en-US" altLang="en-US" sz="1800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3. The analysis tracks the contribution of annual fees by card categories and monitors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transaction trends over time. </a:t>
            </a:r>
          </a:p>
        </p:txBody>
      </p:sp>
    </p:spTree>
    <p:extLst>
      <p:ext uri="{BB962C8B-B14F-4D97-AF65-F5344CB8AC3E}">
        <p14:creationId xmlns:p14="http://schemas.microsoft.com/office/powerpoint/2010/main" val="9679911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3792FA15-062E-B57A-190E-A9895DF01EE5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759542" y="474345"/>
            <a:ext cx="10305422" cy="590931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Interest Earned by Clients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	Clients with higher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acquisition costs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tend to generate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moderate interest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($100 to 	$1000), with some high-value clients earning significantly higher interest, like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$3163.82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 	This indicates a small number of customers contributing disproportionately to the overall 	interest earned.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Delinquency Trends by Quarter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	Q1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saw the highest delinquency rate at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7.14%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while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Q2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had the lowest at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5.36%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Q3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and 	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Q4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showed slightly higher rates at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6.19%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and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5.59%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respectively, suggesting fluctuations 	in credit risk over the year.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Delinquency Rates by Card Category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	Blue cardholders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had the highest delinquency percentage at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5.53%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while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Silver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Gold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	and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Platinum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card categories had much lower rates, indicating that high-fee cardholders 	might be more prone to delinquency.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Target for Increased Spending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	The marketing strategy identified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high-limit, low-volume clients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for targeted engagement. 	These clients, despite having high credit limits, are underutilizing their available credit, 	presenting an opportunity for interventions that encourage increased spending.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73260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E82779-922C-DFF3-3A73-38ADDACBE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736" y="158649"/>
            <a:ext cx="10751438" cy="972062"/>
          </a:xfrm>
          <a:solidFill>
            <a:schemeClr val="bg1"/>
          </a:solidFill>
        </p:spPr>
        <p:txBody>
          <a:bodyPr/>
          <a:lstStyle/>
          <a:p>
            <a:pPr algn="ctr"/>
            <a:r>
              <a:rPr lang="en-IN" dirty="0"/>
              <a:t>CONCLUSION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5957A42F-780F-F7A7-51E9-E97FA6A3D28B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13736" y="1398947"/>
            <a:ext cx="10751439" cy="507831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Client Demographics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Female clients outnumber male clients, with many earning below average and dissatisfied, presenting an opportunity for targeted improvement in customer experience.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Card Category Analysis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The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Blue card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category generates the highest fees, while the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Platinum card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offers higher credit limits but generates lower fees.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Credit Utilization Risk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Clients with high credit utilization are at a greater risk of financial strain, suggesting the need for closer monitoring of such accounts.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Transaction Volume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Platinum cardholders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consistently lead in high transaction volumes, but delinquency rates are higher among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Blue card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holders.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Targeted Marketing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High-limit, low-transaction clients present an opportunity to boost spending by targeting them with personalized marketing strategies.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Focus Areas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Concentrating on credit risk management, improving customer satisfaction, and implementing targeted marketing strategies will help optimize financial performance.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72080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2EBE49D-1F70-A50A-2DD6-D58C6E2AB4E1}"/>
              </a:ext>
            </a:extLst>
          </p:cNvPr>
          <p:cNvSpPr/>
          <p:nvPr/>
        </p:nvSpPr>
        <p:spPr>
          <a:xfrm flipV="1">
            <a:off x="600390" y="205433"/>
            <a:ext cx="9344020" cy="75508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35CEA4-E84A-D48D-142D-86F6F3F73BF9}"/>
              </a:ext>
            </a:extLst>
          </p:cNvPr>
          <p:cNvSpPr/>
          <p:nvPr/>
        </p:nvSpPr>
        <p:spPr>
          <a:xfrm>
            <a:off x="600389" y="1128367"/>
            <a:ext cx="9344020" cy="559377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D2E833-FACC-C5A8-0B64-4DB0105268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5432"/>
            <a:ext cx="4567813" cy="951209"/>
          </a:xfrm>
        </p:spPr>
        <p:txBody>
          <a:bodyPr>
            <a:normAutofit/>
          </a:bodyPr>
          <a:lstStyle/>
          <a:p>
            <a:r>
              <a:rPr lang="en-US" sz="2000" b="1" dirty="0"/>
              <a:t>CREDIT_CARD Table:</a:t>
            </a:r>
            <a:br>
              <a:rPr lang="en-US" sz="2000" b="1" dirty="0"/>
            </a:br>
            <a:endParaRPr lang="en-IN" sz="2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589C72-6FA2-75BA-95E2-52571DE4F3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0389" y="1254918"/>
            <a:ext cx="11400692" cy="5165978"/>
          </a:xfrm>
        </p:spPr>
        <p:txBody>
          <a:bodyPr>
            <a:normAutofit fontScale="55000" lnSpcReduction="2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CLIENT_NUM</a:t>
            </a:r>
            <a:r>
              <a:rPr lang="en-US" dirty="0"/>
              <a:t>: Unique identifier for each customer.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 err="1"/>
              <a:t>Card_Category</a:t>
            </a:r>
            <a:r>
              <a:rPr lang="en-US" dirty="0"/>
              <a:t>: Type of credit card.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 err="1"/>
              <a:t>Annual_Fees</a:t>
            </a:r>
            <a:r>
              <a:rPr lang="en-US" dirty="0"/>
              <a:t>: Yearly fee charged for the card.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Activation_30_Days</a:t>
            </a:r>
            <a:r>
              <a:rPr lang="en-US" dirty="0"/>
              <a:t>: Whether the card was activated within 30 days of issuance.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 err="1"/>
              <a:t>Customer_Acq_Cost</a:t>
            </a:r>
            <a:r>
              <a:rPr lang="en-US" dirty="0"/>
              <a:t>: Cost incurred for acquiring the customer.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 err="1"/>
              <a:t>Week_Start_Date</a:t>
            </a:r>
            <a:r>
              <a:rPr lang="en-US" dirty="0"/>
              <a:t>: Start date of the week for the data entry.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 err="1"/>
              <a:t>Week_Num</a:t>
            </a:r>
            <a:r>
              <a:rPr lang="en-US" dirty="0"/>
              <a:t>: Week number in the year.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 err="1"/>
              <a:t>Qtr</a:t>
            </a:r>
            <a:r>
              <a:rPr lang="en-US" dirty="0"/>
              <a:t>: The fiscal quarter in which the data was recorded.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 err="1"/>
              <a:t>current_year</a:t>
            </a:r>
            <a:r>
              <a:rPr lang="en-US" dirty="0"/>
              <a:t>: The current year for the record.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 err="1"/>
              <a:t>Credit_Limit</a:t>
            </a:r>
            <a:r>
              <a:rPr lang="en-US" dirty="0"/>
              <a:t>: Maximum amount of credit available on the card.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 err="1"/>
              <a:t>Total_Revolving_Bal</a:t>
            </a:r>
            <a:r>
              <a:rPr lang="en-US" dirty="0"/>
              <a:t>: Total balance carried forward month-to-month.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 err="1"/>
              <a:t>Total_Trans_Amt</a:t>
            </a:r>
            <a:r>
              <a:rPr lang="en-US" dirty="0"/>
              <a:t>: Total amount spent using the card in each period.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 err="1"/>
              <a:t>Total_Trans_Vol</a:t>
            </a:r>
            <a:r>
              <a:rPr lang="en-US" dirty="0"/>
              <a:t>: Total number of transactions made.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 err="1"/>
              <a:t>Avg_Utilization_Ratio</a:t>
            </a:r>
            <a:r>
              <a:rPr lang="en-US" dirty="0"/>
              <a:t>: Average percentage of credit limit used.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Use Chip:  </a:t>
            </a:r>
            <a:r>
              <a:rPr lang="en-US" dirty="0"/>
              <a:t>Card usage type (online . Swipe , chip)</a:t>
            </a:r>
            <a:endParaRPr lang="en-US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Exp Type</a:t>
            </a:r>
            <a:r>
              <a:rPr lang="en-US" dirty="0"/>
              <a:t>: Type of  expenditure for transaction.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 err="1"/>
              <a:t>Interest_Earned</a:t>
            </a:r>
            <a:r>
              <a:rPr lang="en-US" dirty="0"/>
              <a:t>: Total interest earned by the credit card issuer.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 err="1"/>
              <a:t>Delinquent_Acc</a:t>
            </a:r>
            <a:r>
              <a:rPr lang="en-US" dirty="0"/>
              <a:t>: Number of delinquent (due or pending payment) accounts associated with the client.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285017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4B76E5A-C57B-8A41-C187-61DC0A046D06}"/>
              </a:ext>
            </a:extLst>
          </p:cNvPr>
          <p:cNvSpPr/>
          <p:nvPr/>
        </p:nvSpPr>
        <p:spPr>
          <a:xfrm>
            <a:off x="704331" y="325265"/>
            <a:ext cx="9344020" cy="10397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D457785-1A6C-27C6-A864-3D5C3AB40541}"/>
              </a:ext>
            </a:extLst>
          </p:cNvPr>
          <p:cNvSpPr/>
          <p:nvPr/>
        </p:nvSpPr>
        <p:spPr>
          <a:xfrm>
            <a:off x="704332" y="1477108"/>
            <a:ext cx="9344020" cy="45434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61D594-AA0D-1106-B794-2949C71B5F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18183"/>
            <a:ext cx="10515600" cy="750242"/>
          </a:xfrm>
        </p:spPr>
        <p:txBody>
          <a:bodyPr>
            <a:normAutofit/>
          </a:bodyPr>
          <a:lstStyle/>
          <a:p>
            <a:r>
              <a:rPr lang="en-US" sz="2000" b="1" dirty="0"/>
              <a:t>CUSTOMER Table:</a:t>
            </a:r>
            <a:br>
              <a:rPr lang="en-US" sz="2000" b="1" dirty="0"/>
            </a:br>
            <a:endParaRPr lang="en-IN" sz="2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3441F3-6FF5-F253-F9FA-AAA475E462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6927" y="1587640"/>
            <a:ext cx="10606873" cy="4545030"/>
          </a:xfrm>
        </p:spPr>
        <p:txBody>
          <a:bodyPr>
            <a:normAutofit fontScale="55000" lnSpcReduction="2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CLIENT_NUM</a:t>
            </a:r>
            <a:r>
              <a:rPr lang="en-US" dirty="0"/>
              <a:t>: Unique identifier for each customer.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CUSTOMER</a:t>
            </a:r>
            <a:r>
              <a:rPr lang="en-US" dirty="0"/>
              <a:t>: Name or identifier of the customer.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GENDER</a:t>
            </a:r>
            <a:r>
              <a:rPr lang="en-US" dirty="0"/>
              <a:t>: Gender of the customer.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DEPENDENT</a:t>
            </a:r>
            <a:r>
              <a:rPr lang="en-US" dirty="0"/>
              <a:t>: Number of dependents the customer has.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EDUCATION</a:t>
            </a:r>
            <a:r>
              <a:rPr lang="en-US" dirty="0"/>
              <a:t>: Education level of the customer 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MARITAL_STATUS</a:t>
            </a:r>
            <a:r>
              <a:rPr lang="en-US" dirty="0"/>
              <a:t>: Marital status of the customer 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STATE_CD</a:t>
            </a:r>
            <a:r>
              <a:rPr lang="en-US" dirty="0"/>
              <a:t>: The state code where the customer resides.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ZIPCODE</a:t>
            </a:r>
            <a:r>
              <a:rPr lang="en-US" dirty="0"/>
              <a:t>: Postal code of the customer’s address.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CAR_OWNER</a:t>
            </a:r>
            <a:r>
              <a:rPr lang="en-US" dirty="0"/>
              <a:t>: Whether the customer owns a car.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HOUSE_OWNER</a:t>
            </a:r>
            <a:r>
              <a:rPr lang="en-US" dirty="0"/>
              <a:t>: Whether the customer owns a house.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PERSONAL_LOAN</a:t>
            </a:r>
            <a:r>
              <a:rPr lang="en-US" dirty="0"/>
              <a:t>: Whether the customer has a personal loan 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CONTACT</a:t>
            </a:r>
            <a:r>
              <a:rPr lang="en-US" dirty="0"/>
              <a:t>: Contact details of the customer.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CUSTOMER_JOB</a:t>
            </a:r>
            <a:r>
              <a:rPr lang="en-US" dirty="0"/>
              <a:t>: Customer’s job or occupation.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INCOME</a:t>
            </a:r>
            <a:r>
              <a:rPr lang="en-US" dirty="0"/>
              <a:t>: Annual income of the customer.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CUSTOMER_SATISFACTION_SCORE</a:t>
            </a:r>
            <a:r>
              <a:rPr lang="en-US" dirty="0"/>
              <a:t>: Score representing the customer’s satisfaction level.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344870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4E4F91C-B115-376F-257C-525989C46F48}"/>
              </a:ext>
            </a:extLst>
          </p:cNvPr>
          <p:cNvSpPr/>
          <p:nvPr/>
        </p:nvSpPr>
        <p:spPr>
          <a:xfrm>
            <a:off x="2519516" y="757049"/>
            <a:ext cx="4800601" cy="51689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0079BD-9163-7895-29E6-6D9767974B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9516" y="414287"/>
            <a:ext cx="5778910" cy="1202418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Renaming Column Names in SQL</a:t>
            </a: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78B944-C515-F4B9-696D-B9C62B5FF1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839" y="2906049"/>
            <a:ext cx="7306583" cy="328305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B91F90D-C816-EF81-6967-1C6815995BC9}"/>
              </a:ext>
            </a:extLst>
          </p:cNvPr>
          <p:cNvSpPr/>
          <p:nvPr/>
        </p:nvSpPr>
        <p:spPr>
          <a:xfrm>
            <a:off x="1267040" y="1959467"/>
            <a:ext cx="2353972" cy="51689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68548D5-64DE-B043-44C2-8F940C7AE302}"/>
              </a:ext>
            </a:extLst>
          </p:cNvPr>
          <p:cNvSpPr txBox="1">
            <a:spLocks/>
          </p:cNvSpPr>
          <p:nvPr/>
        </p:nvSpPr>
        <p:spPr>
          <a:xfrm>
            <a:off x="1767454" y="1809665"/>
            <a:ext cx="2049172" cy="8164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2400" dirty="0"/>
              <a:t>SQL Query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AD7C90A-5986-EE9A-C87A-0978DDD74EAF}"/>
              </a:ext>
            </a:extLst>
          </p:cNvPr>
          <p:cNvSpPr/>
          <p:nvPr/>
        </p:nvSpPr>
        <p:spPr>
          <a:xfrm>
            <a:off x="1571838" y="2903437"/>
            <a:ext cx="7306583" cy="328305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543394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D6B72B-FF40-C3C8-6C8A-EEAE4290FC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EE3372D-7C59-FBDB-0ECC-593C8B015B9F}"/>
              </a:ext>
            </a:extLst>
          </p:cNvPr>
          <p:cNvSpPr/>
          <p:nvPr/>
        </p:nvSpPr>
        <p:spPr>
          <a:xfrm>
            <a:off x="9114182" y="3609676"/>
            <a:ext cx="1550506" cy="72825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0AAC812-BA7B-90B1-D191-7833F34C860A}"/>
              </a:ext>
            </a:extLst>
          </p:cNvPr>
          <p:cNvSpPr/>
          <p:nvPr/>
        </p:nvSpPr>
        <p:spPr>
          <a:xfrm>
            <a:off x="2594112" y="1781341"/>
            <a:ext cx="1464347" cy="51689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5E3E4DD-463F-59DD-B919-9C7D01A01C13}"/>
              </a:ext>
            </a:extLst>
          </p:cNvPr>
          <p:cNvSpPr/>
          <p:nvPr/>
        </p:nvSpPr>
        <p:spPr>
          <a:xfrm>
            <a:off x="768625" y="612455"/>
            <a:ext cx="10233992" cy="8002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DA6129-F693-ECC4-E8FD-033605986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787" y="414287"/>
            <a:ext cx="10658168" cy="1202418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Q1:</a:t>
            </a:r>
            <a:r>
              <a:rPr lang="en-US" sz="2000" dirty="0"/>
              <a:t> Write a SQL query to retrieve the total number of customers, grouped by their GENDER and MARITAL STATUS.</a:t>
            </a:r>
            <a:endParaRPr lang="en-IN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374D74-308A-F93C-33A5-5388915AF2A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5310" b="24251"/>
          <a:stretch/>
        </p:blipFill>
        <p:spPr>
          <a:xfrm>
            <a:off x="264882" y="2642252"/>
            <a:ext cx="7983047" cy="153218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C9DA766-F6EA-778D-C718-41495A56FA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6337" y="4496413"/>
            <a:ext cx="3698967" cy="2173517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3AE7F5C0-7A02-DC12-1CD9-5B25B3CC7E6E}"/>
              </a:ext>
            </a:extLst>
          </p:cNvPr>
          <p:cNvSpPr txBox="1">
            <a:spLocks/>
          </p:cNvSpPr>
          <p:nvPr/>
        </p:nvSpPr>
        <p:spPr>
          <a:xfrm>
            <a:off x="2710070" y="1542585"/>
            <a:ext cx="1842052" cy="10148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2000" dirty="0"/>
              <a:t>SQL Query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F14ECED-0FF1-E49A-294B-C2D2BDAF1D39}"/>
              </a:ext>
            </a:extLst>
          </p:cNvPr>
          <p:cNvSpPr txBox="1">
            <a:spLocks/>
          </p:cNvSpPr>
          <p:nvPr/>
        </p:nvSpPr>
        <p:spPr>
          <a:xfrm>
            <a:off x="9372600" y="3481595"/>
            <a:ext cx="1842052" cy="10148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2000" dirty="0"/>
              <a:t>Output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64E111-A8F1-AD14-1245-C8C7550F2359}"/>
              </a:ext>
            </a:extLst>
          </p:cNvPr>
          <p:cNvSpPr/>
          <p:nvPr/>
        </p:nvSpPr>
        <p:spPr>
          <a:xfrm>
            <a:off x="242490" y="2642252"/>
            <a:ext cx="7983046" cy="155941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26CBFEB-BC6F-89E4-A735-B8D0438FB3EE}"/>
              </a:ext>
            </a:extLst>
          </p:cNvPr>
          <p:cNvSpPr/>
          <p:nvPr/>
        </p:nvSpPr>
        <p:spPr>
          <a:xfrm>
            <a:off x="8006337" y="4450808"/>
            <a:ext cx="3698966" cy="217351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698815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DF8D674-DA7E-1513-C128-8D47CEEA078D}"/>
              </a:ext>
            </a:extLst>
          </p:cNvPr>
          <p:cNvSpPr/>
          <p:nvPr/>
        </p:nvSpPr>
        <p:spPr>
          <a:xfrm>
            <a:off x="8841124" y="3688193"/>
            <a:ext cx="1550506" cy="72825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A034D21-0B67-C888-9CB1-558B60BBD414}"/>
              </a:ext>
            </a:extLst>
          </p:cNvPr>
          <p:cNvSpPr/>
          <p:nvPr/>
        </p:nvSpPr>
        <p:spPr>
          <a:xfrm>
            <a:off x="2196546" y="1690688"/>
            <a:ext cx="1464347" cy="51689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319B816-9137-C436-683D-63728C6310B9}"/>
              </a:ext>
            </a:extLst>
          </p:cNvPr>
          <p:cNvSpPr/>
          <p:nvPr/>
        </p:nvSpPr>
        <p:spPr>
          <a:xfrm>
            <a:off x="725557" y="587043"/>
            <a:ext cx="10216037" cy="6354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ACD6A8-395F-715A-1B91-8DC16FB0D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IN" sz="2000" dirty="0"/>
              <a:t>Question 2 : Calculate the total Annual Fees and average Credit Limit for each Card Category</a:t>
            </a:r>
            <a:br>
              <a:rPr lang="en-IN" sz="2000" dirty="0"/>
            </a:br>
            <a:endParaRPr lang="en-IN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89A6451-8CD4-28B7-E436-2CB5981DB1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095" y="2376478"/>
            <a:ext cx="7676709" cy="21223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A211A98-8D04-378C-07C9-7D03253EFE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0411" y="4626943"/>
            <a:ext cx="5255340" cy="1917945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91D2C228-F438-6586-92A7-FD38068F946E}"/>
              </a:ext>
            </a:extLst>
          </p:cNvPr>
          <p:cNvSpPr txBox="1">
            <a:spLocks/>
          </p:cNvSpPr>
          <p:nvPr/>
        </p:nvSpPr>
        <p:spPr>
          <a:xfrm>
            <a:off x="2312504" y="1451932"/>
            <a:ext cx="1842052" cy="10148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2000" dirty="0"/>
              <a:t>SQL Query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72CAA68-DE23-623B-ECC6-CDF0444E3E10}"/>
              </a:ext>
            </a:extLst>
          </p:cNvPr>
          <p:cNvSpPr txBox="1">
            <a:spLocks/>
          </p:cNvSpPr>
          <p:nvPr/>
        </p:nvSpPr>
        <p:spPr>
          <a:xfrm>
            <a:off x="9099542" y="3560112"/>
            <a:ext cx="1842052" cy="10148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2000" dirty="0"/>
              <a:t>Output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EE9CE08-E5DD-6A9A-31AA-2B808319CDBE}"/>
              </a:ext>
            </a:extLst>
          </p:cNvPr>
          <p:cNvSpPr/>
          <p:nvPr/>
        </p:nvSpPr>
        <p:spPr>
          <a:xfrm>
            <a:off x="548095" y="2418075"/>
            <a:ext cx="7715029" cy="20807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246871C-4202-FB3B-0CA3-3B29D0475C6B}"/>
              </a:ext>
            </a:extLst>
          </p:cNvPr>
          <p:cNvSpPr/>
          <p:nvPr/>
        </p:nvSpPr>
        <p:spPr>
          <a:xfrm>
            <a:off x="6674297" y="4626943"/>
            <a:ext cx="5361989" cy="19454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80122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57515E8-36C8-0BF9-FDDE-852772AA812C}"/>
              </a:ext>
            </a:extLst>
          </p:cNvPr>
          <p:cNvSpPr/>
          <p:nvPr/>
        </p:nvSpPr>
        <p:spPr>
          <a:xfrm>
            <a:off x="8902645" y="2247821"/>
            <a:ext cx="1550506" cy="72825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00AAEA4-996A-2F23-2026-F1539299C74D}"/>
              </a:ext>
            </a:extLst>
          </p:cNvPr>
          <p:cNvSpPr/>
          <p:nvPr/>
        </p:nvSpPr>
        <p:spPr>
          <a:xfrm>
            <a:off x="2484781" y="1835887"/>
            <a:ext cx="1464347" cy="51689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740F884-905E-4F01-1850-2899CDA76D1A}"/>
              </a:ext>
            </a:extLst>
          </p:cNvPr>
          <p:cNvSpPr/>
          <p:nvPr/>
        </p:nvSpPr>
        <p:spPr>
          <a:xfrm>
            <a:off x="371437" y="431491"/>
            <a:ext cx="11614086" cy="10148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7AD3EA-3482-2D53-A438-EDD7B2BC2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285" y="365125"/>
            <a:ext cx="11533238" cy="1325563"/>
          </a:xfrm>
        </p:spPr>
        <p:txBody>
          <a:bodyPr>
            <a:normAutofit/>
          </a:bodyPr>
          <a:lstStyle/>
          <a:p>
            <a:r>
              <a:rPr lang="en-US" sz="2000" dirty="0"/>
              <a:t>Question  3 : Find customers with an Avg Utilization Ratio greater than 0.5 and list their CLIENT NUM and Credit Limit.</a:t>
            </a:r>
            <a:endParaRPr lang="en-IN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D89ED1-8816-A34C-E250-66E43AD6F07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4155"/>
          <a:stretch/>
        </p:blipFill>
        <p:spPr>
          <a:xfrm>
            <a:off x="607039" y="2478647"/>
            <a:ext cx="6529258" cy="19641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9270DF3-0A4A-3C80-186F-2F9857DF44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2876" y="3223336"/>
            <a:ext cx="3322608" cy="3093988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60083EC7-6BF4-3AEB-FA60-E934D6AA8E28}"/>
              </a:ext>
            </a:extLst>
          </p:cNvPr>
          <p:cNvSpPr txBox="1">
            <a:spLocks/>
          </p:cNvSpPr>
          <p:nvPr/>
        </p:nvSpPr>
        <p:spPr>
          <a:xfrm>
            <a:off x="2600739" y="1597131"/>
            <a:ext cx="1842052" cy="10148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2000" dirty="0"/>
              <a:t>SQL Query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396646F-5C14-E39A-B126-8E08C3C7DE0D}"/>
              </a:ext>
            </a:extLst>
          </p:cNvPr>
          <p:cNvSpPr txBox="1">
            <a:spLocks/>
          </p:cNvSpPr>
          <p:nvPr/>
        </p:nvSpPr>
        <p:spPr>
          <a:xfrm>
            <a:off x="9161063" y="2119740"/>
            <a:ext cx="1842052" cy="10148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2000" dirty="0"/>
              <a:t>Output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3268D05-2003-EC35-8771-C40F140A55D1}"/>
              </a:ext>
            </a:extLst>
          </p:cNvPr>
          <p:cNvSpPr/>
          <p:nvPr/>
        </p:nvSpPr>
        <p:spPr>
          <a:xfrm>
            <a:off x="8212875" y="3183298"/>
            <a:ext cx="3322607" cy="31340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A3410BE-C02B-1E8C-6576-93EBD592108B}"/>
              </a:ext>
            </a:extLst>
          </p:cNvPr>
          <p:cNvSpPr/>
          <p:nvPr/>
        </p:nvSpPr>
        <p:spPr>
          <a:xfrm>
            <a:off x="607038" y="2448467"/>
            <a:ext cx="6529260" cy="199431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626618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529EAE1-1F5E-79E3-5C99-7C7F9E602FC9}"/>
              </a:ext>
            </a:extLst>
          </p:cNvPr>
          <p:cNvSpPr/>
          <p:nvPr/>
        </p:nvSpPr>
        <p:spPr>
          <a:xfrm>
            <a:off x="9322904" y="2932043"/>
            <a:ext cx="1550506" cy="72825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4569C33-BE53-DCDB-1ECC-2CE08BE3E7D2}"/>
              </a:ext>
            </a:extLst>
          </p:cNvPr>
          <p:cNvSpPr/>
          <p:nvPr/>
        </p:nvSpPr>
        <p:spPr>
          <a:xfrm>
            <a:off x="2922103" y="1361660"/>
            <a:ext cx="1464347" cy="51689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EDDDA0A-A101-284F-0A26-6D8B4570B78F}"/>
              </a:ext>
            </a:extLst>
          </p:cNvPr>
          <p:cNvSpPr/>
          <p:nvPr/>
        </p:nvSpPr>
        <p:spPr>
          <a:xfrm>
            <a:off x="851433" y="410944"/>
            <a:ext cx="9286480" cy="51689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50C299-6BAA-0A4C-648D-6A38BE57A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4967" y="-29872"/>
            <a:ext cx="10515600" cy="1325563"/>
          </a:xfrm>
        </p:spPr>
        <p:txBody>
          <a:bodyPr>
            <a:normAutofit/>
          </a:bodyPr>
          <a:lstStyle/>
          <a:p>
            <a:r>
              <a:rPr lang="en-US" sz="2000" dirty="0"/>
              <a:t> 4 Question: Find the top 5 customers with the highest Total Trans Amount in each quarter</a:t>
            </a:r>
            <a:endParaRPr lang="en-IN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25260E-C3F7-0A27-ED4B-CCE3BD48FF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114131"/>
            <a:ext cx="7096503" cy="17696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AA68D9A-0F17-706A-7CA9-29B63D8500C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231" t="-490" r="11829" b="19183"/>
          <a:stretch/>
        </p:blipFill>
        <p:spPr>
          <a:xfrm>
            <a:off x="7991421" y="3883742"/>
            <a:ext cx="3875902" cy="242030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0EF4F65-0022-429F-9FEA-940C0102052D}"/>
              </a:ext>
            </a:extLst>
          </p:cNvPr>
          <p:cNvSpPr/>
          <p:nvPr/>
        </p:nvSpPr>
        <p:spPr>
          <a:xfrm>
            <a:off x="851434" y="2125927"/>
            <a:ext cx="7083270" cy="17696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6807F60-7E33-335D-56A8-042C5B257571}"/>
              </a:ext>
            </a:extLst>
          </p:cNvPr>
          <p:cNvSpPr/>
          <p:nvPr/>
        </p:nvSpPr>
        <p:spPr>
          <a:xfrm>
            <a:off x="7991421" y="3883742"/>
            <a:ext cx="3875902" cy="24203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8875530-054E-CAAF-2CE1-5F97BBAE3397}"/>
              </a:ext>
            </a:extLst>
          </p:cNvPr>
          <p:cNvSpPr txBox="1">
            <a:spLocks/>
          </p:cNvSpPr>
          <p:nvPr/>
        </p:nvSpPr>
        <p:spPr>
          <a:xfrm>
            <a:off x="3038061" y="1122904"/>
            <a:ext cx="1842052" cy="10148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2000" dirty="0"/>
              <a:t>SQL Query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81AA861-CE4B-C77F-C358-252E3F44F41A}"/>
              </a:ext>
            </a:extLst>
          </p:cNvPr>
          <p:cNvSpPr txBox="1">
            <a:spLocks/>
          </p:cNvSpPr>
          <p:nvPr/>
        </p:nvSpPr>
        <p:spPr>
          <a:xfrm>
            <a:off x="9581322" y="2803962"/>
            <a:ext cx="1842052" cy="10148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2000" dirty="0"/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27633136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</TotalTime>
  <Words>1563</Words>
  <Application>Microsoft Office PowerPoint</Application>
  <PresentationFormat>Widescreen</PresentationFormat>
  <Paragraphs>139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Aptos</vt:lpstr>
      <vt:lpstr>Aptos Display</vt:lpstr>
      <vt:lpstr>Arial</vt:lpstr>
      <vt:lpstr>Office Theme</vt:lpstr>
      <vt:lpstr>PowerPoint Presentation</vt:lpstr>
      <vt:lpstr>Project Overview </vt:lpstr>
      <vt:lpstr>CREDIT_CARD Table: </vt:lpstr>
      <vt:lpstr>CUSTOMER Table: </vt:lpstr>
      <vt:lpstr>Renaming Column Names in SQL</vt:lpstr>
      <vt:lpstr>Q1: Write a SQL query to retrieve the total number of customers, grouped by their GENDER and MARITAL STATUS.</vt:lpstr>
      <vt:lpstr>Question 2 : Calculate the total Annual Fees and average Credit Limit for each Card Category </vt:lpstr>
      <vt:lpstr>Question  3 : Find customers with an Avg Utilization Ratio greater than 0.5 and list their CLIENT NUM and Credit Limit.</vt:lpstr>
      <vt:lpstr> 4 Question: Find the top 5 customers with the highest Total Trans Amount in each quarter</vt:lpstr>
      <vt:lpstr>QUESTION 5: Identify customers whose CUSTOMER_SATISFACTION_SCORE is below 3 and whose income is below the average income of all customers</vt:lpstr>
      <vt:lpstr>QUESTION 6 :Calculate the rolling average of Avg Utilization Ratio over the past 3 weeks for each customer</vt:lpstr>
      <vt:lpstr>Question 7 :  "Identify customers who have low credit card utilization (below 30%), have at least one delinquent account, and have activated their credit card in the last 30 days  and find average credit limit for this customers</vt:lpstr>
      <vt:lpstr>Question 8 : Identify customers with significant transaction amounts who also have delinquent accounts.</vt:lpstr>
      <vt:lpstr>Question 9 : calculate the total interest earned by customers whose acquisition cost is above the median value</vt:lpstr>
      <vt:lpstr>Question 10 : Identify the percentage of delinquent accounts in each quarter</vt:lpstr>
      <vt:lpstr>Question 11 :  For each Card Category, calculate the delinquency rate (number of delinquent accounts divided by total accounts). </vt:lpstr>
      <vt:lpstr>Question 12 : Identify customers who have a high credit limit but low transaction volume, and calculate the total interest earned for this segment.</vt:lpstr>
      <vt:lpstr>INSIGHTS </vt:lpstr>
      <vt:lpstr>PowerPoint Presentation</vt:lpstr>
      <vt:lpstr>PowerPoint Presentation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Suraj Jadhav</dc:creator>
  <cp:lastModifiedBy>Suraj Jadhav</cp:lastModifiedBy>
  <cp:revision>2</cp:revision>
  <dcterms:created xsi:type="dcterms:W3CDTF">2024-12-31T13:09:39Z</dcterms:created>
  <dcterms:modified xsi:type="dcterms:W3CDTF">2024-12-31T16:23:20Z</dcterms:modified>
</cp:coreProperties>
</file>